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E2E556-F9ED-4B09-87A5-B072B00D41DF}">
  <a:tblStyle styleId="{BFE2E556-F9ED-4B09-87A5-B072B00D41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22523dfe6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22523dfe60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2523dfe60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2523dfe60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タイムアタックのため速度はあげたほうがよい。しかしその分ラインを感知する時間が減るため、なるべく黒を感知するように感度を落とさないといけない。落としすぎると走らない。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2606ea9f11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2606ea9f11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特にコースCの角と、停止線に斜めに止まれるような調整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2523dfe6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2523dfe6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/>
              <a:t>停止した状態から後退し、真ん中のセンサーが再び黒線を検知するまで回転するのを一つの機能として実装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/>
              <a:t>自家用車の反転と救助車の反転で分けて設計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/>
              <a:t>回転前の検知のタイミングがバック後と前で異なる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/>
              <a:t>回転方向は右と左のセンサーのうち黒線を検知していない方（左のセンサーが検知していない場合は左回転）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真ん中のセンサーが黒線を検知するした状態で反転終了とすることで、車体が黒線に重なり、その後のライントレースへの移行が円滑に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元は回転の方向に合わせたセンサーが黒線を検知して終了としていたが、真ん中に変更（左が黒線を検知していない場合、左が検知するまで左回転させていた）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>
                <a:solidFill>
                  <a:schemeClr val="dk1"/>
                </a:solidFill>
              </a:rPr>
              <a:t>左と右の両方が黒線を検知していなかった場合は左回転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22523dfe60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22523dfe60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-60倍から-100倍辺りがよい閾値（経験則）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606ea9f11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2606ea9f11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マクロを用いて、定数部分のみを書き換えることで、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サーバー側とクライアント側で分岐して、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それぞれのネットワーク初期設定を行えるようにしました。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2523dfe60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2523dfe60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実演時間の短さが評価されること、開始方法がリセットボタンだけでなく衝撃を与えてもよいこと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初期設定の変更については班全体に周知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22523dfe60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22523dfe60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2523dfe6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22523dfe6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2523dfe60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2523dfe60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22523dfe60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22523dfe60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2523dfe60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2523dfe60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2523dfe60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2523dfe60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2523dfe60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2523dfe60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2523dfe60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2523dfe60_0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2626ec6b06_1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2626ec6b06_1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2523dfe60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2523dfe60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2523dfe60_0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2523dfe60_0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" name="Google Shape;54;p13"/>
          <p:cNvGraphicFramePr/>
          <p:nvPr/>
        </p:nvGraphicFramePr>
        <p:xfrm>
          <a:off x="4939500" y="724200"/>
          <a:ext cx="3837000" cy="3695125"/>
        </p:xfrm>
        <a:graphic>
          <a:graphicData uri="http://schemas.openxmlformats.org/drawingml/2006/table">
            <a:tbl>
              <a:tblPr>
                <a:noFill/>
                <a:tableStyleId>{BFE2E556-F9ED-4B09-87A5-B072B00D41DF}</a:tableStyleId>
              </a:tblPr>
              <a:tblGrid>
                <a:gridCol w="2317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19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1TE20106G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久保俊介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1TE20134K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黒川怜雄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1TE20137W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柳鷹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1TE20145W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瀧口諒久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1TE20169K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2600">
                          <a:solidFill>
                            <a:schemeClr val="accent2"/>
                          </a:solidFill>
                        </a:rPr>
                        <a:t>金丸大輝</a:t>
                      </a:r>
                      <a:endParaRPr sz="13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5" name="Google Shape;55;p1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200"/>
              <a:t>Robot-PBL</a:t>
            </a:r>
            <a:endParaRPr sz="5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200"/>
              <a:t>12班</a:t>
            </a:r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2800"/>
              <a:t>2022/04/28</a:t>
            </a:r>
            <a:endParaRPr sz="2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ーライントレース制御部</a:t>
            </a:r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センサー（左、中央、右）白黒の2値による8通り（=2^3）の分岐を要求事項として設計しても…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様々なカーブの半径や曲がり角に対応する左右の移動量の差の調整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ja"/>
              <a:t>速度とセンサ感度の調整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	→テストを何度も繰り返すことで解消</a:t>
            </a:r>
            <a:endParaRPr/>
          </a:p>
        </p:txBody>
      </p:sp>
      <p:sp>
        <p:nvSpPr>
          <p:cNvPr id="160" name="Google Shape;160;p22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スライド作成担当：柳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502" y="2983925"/>
            <a:ext cx="2556627" cy="215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983925"/>
            <a:ext cx="2402425" cy="21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ーライントレース制御部</a:t>
            </a:r>
            <a:endParaRPr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速い速度で転回に近いカーブ・曲がり角にも対応できるように、繰り返しの中でセンサが前回読んだ値を記憶させ、その値と次に読んだ値が異なった場合（つまりラインが曲がり始めたとき、車で言うとハンドルを切り始めたとき）は速度を落とすように設計</a:t>
            </a:r>
            <a:endParaRPr/>
          </a:p>
        </p:txBody>
      </p:sp>
      <p:sp>
        <p:nvSpPr>
          <p:cNvPr id="169" name="Google Shape;169;p23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スライド作成担当：柳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301" y="2567662"/>
            <a:ext cx="2818485" cy="199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2763" y="2568013"/>
            <a:ext cx="2818475" cy="19964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1250" y="2571750"/>
            <a:ext cx="2818476" cy="1988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ーライントレース制御部（反転）</a:t>
            </a:r>
            <a:endParaRPr/>
          </a:p>
        </p:txBody>
      </p:sp>
      <p:sp>
        <p:nvSpPr>
          <p:cNvPr id="178" name="Google Shape;178;p24"/>
          <p:cNvSpPr txBox="1">
            <a:spLocks noGrp="1"/>
          </p:cNvSpPr>
          <p:nvPr>
            <p:ph type="body" idx="1"/>
          </p:nvPr>
        </p:nvSpPr>
        <p:spPr>
          <a:xfrm>
            <a:off x="311700" y="11244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停止した状態から後退し、真ん中のセンサーが再び黒線を検知するまで回転するのを一つの機能として実装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自家用車の反転と救助車の反転で分けて設計</a:t>
            </a:r>
            <a:br>
              <a:rPr lang="ja"/>
            </a:br>
            <a:r>
              <a:rPr lang="ja"/>
              <a:t>回転前の検知のタイミングがバック後と前で異なる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回転方向は右と左のセンサーのうち黒線を検知していない方（左のセンサーが検知していない場合は左回転）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真ん中のセンサーが黒線を検知するした状態で反転終了とすることで、車体が黒線に重なり、その後のライントレースへの移行が円滑に</a:t>
            </a:r>
            <a:endParaRPr/>
          </a:p>
        </p:txBody>
      </p:sp>
      <p:sp>
        <p:nvSpPr>
          <p:cNvPr id="179" name="Google Shape;179;p24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スライド作成担当：久保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ー加速度制御部</a:t>
            </a:r>
            <a:endParaRPr/>
          </a:p>
        </p:txBody>
      </p:sp>
      <p:sp>
        <p:nvSpPr>
          <p:cNvPr id="185" name="Google Shape;185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ラインに垂直に置かれた障害物との衝突時と、斜めに置かれた障害物との衝突時やカーブでの減速時に分けて二つの衝突検知を実装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前者では、指定した速度の－80倍以下の加速度を検知したときに停止</a:t>
            </a:r>
            <a:br>
              <a:rPr lang="ja"/>
            </a:br>
            <a:r>
              <a:rPr lang="ja"/>
              <a:t>後者では、加速度の絶対値が500以下が20回連続したときに停止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前者の手法のみでは、ライントレース時の減速による加速度の変化での誤検知と、カーブ上の障害物で停止がトレードオフになっていた</a:t>
            </a:r>
            <a:endParaRPr/>
          </a:p>
        </p:txBody>
      </p:sp>
      <p:sp>
        <p:nvSpPr>
          <p:cNvPr id="186" name="Google Shape;186;p25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スライド作成担当：久保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ー通信制御部</a:t>
            </a:r>
            <a:endParaRPr/>
          </a:p>
        </p:txBody>
      </p:sp>
      <p:sp>
        <p:nvSpPr>
          <p:cNvPr id="192" name="Google Shape;192;p26"/>
          <p:cNvSpPr txBox="1">
            <a:spLocks noGrp="1"/>
          </p:cNvSpPr>
          <p:nvPr>
            <p:ph type="body" idx="1"/>
          </p:nvPr>
        </p:nvSpPr>
        <p:spPr>
          <a:xfrm>
            <a:off x="2795400" y="1180475"/>
            <a:ext cx="3553200" cy="35793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rgbClr val="D5A6BD"/>
                </a:solidFill>
              </a:rPr>
              <a:t>#define</a:t>
            </a:r>
            <a:r>
              <a:rPr lang="ja">
                <a:solidFill>
                  <a:srgbClr val="C27BA0"/>
                </a:solidFill>
              </a:rPr>
              <a:t> </a:t>
            </a:r>
            <a:r>
              <a:rPr lang="ja"/>
              <a:t>is_server 1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>
                <a:solidFill>
                  <a:srgbClr val="D5A6BD"/>
                </a:solidFill>
              </a:rPr>
              <a:t>if</a:t>
            </a:r>
            <a:r>
              <a:rPr lang="ja"/>
              <a:t> (is_server){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    //サーバー側の処理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}</a:t>
            </a:r>
            <a:r>
              <a:rPr lang="ja">
                <a:solidFill>
                  <a:srgbClr val="D5A6BD"/>
                </a:solidFill>
              </a:rPr>
              <a:t>else</a:t>
            </a:r>
            <a:r>
              <a:rPr lang="ja"/>
              <a:t>{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    //クライアント側の処理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}</a:t>
            </a:r>
            <a:endParaRPr/>
          </a:p>
        </p:txBody>
      </p:sp>
      <p:sp>
        <p:nvSpPr>
          <p:cNvPr id="193" name="Google Shape;193;p26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スライド作成担当：黒川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ー通信制御部</a:t>
            </a:r>
            <a:endParaRPr/>
          </a:p>
        </p:txBody>
      </p:sp>
      <p:sp>
        <p:nvSpPr>
          <p:cNvPr id="199" name="Google Shape;199;p27"/>
          <p:cNvSpPr txBox="1">
            <a:spLocks noGrp="1"/>
          </p:cNvSpPr>
          <p:nvPr>
            <p:ph type="body" idx="1"/>
          </p:nvPr>
        </p:nvSpPr>
        <p:spPr>
          <a:xfrm>
            <a:off x="421125" y="1094488"/>
            <a:ext cx="8363100" cy="32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通信の確認中、ネットワーク連携の初期設定に</a:t>
            </a:r>
            <a:r>
              <a:rPr lang="ja" u="sng"/>
              <a:t>20秒弱</a:t>
            </a:r>
            <a:r>
              <a:rPr lang="ja"/>
              <a:t>必要だと判明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リセットボタンだけでなく、</a:t>
            </a:r>
            <a:r>
              <a:rPr lang="ja" u="sng"/>
              <a:t>衝撃を与えてスタート</a:t>
            </a:r>
            <a:r>
              <a:rPr lang="ja"/>
              <a:t>してもよい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接続もZumo全体の初期設定に組み込み、ビープ音で接続確認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確認後、自家用車に軽い衝撃を与えてスタートできるようにし、時間短縮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00" name="Google Shape;200;p27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スライド作成担当：瀧口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1" name="Google Shape;201;p27"/>
          <p:cNvSpPr/>
          <p:nvPr/>
        </p:nvSpPr>
        <p:spPr>
          <a:xfrm rot="5400000">
            <a:off x="4357650" y="1904350"/>
            <a:ext cx="428700" cy="571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5363" y="3292600"/>
            <a:ext cx="2314625" cy="1850899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7"/>
          <p:cNvSpPr/>
          <p:nvPr/>
        </p:nvSpPr>
        <p:spPr>
          <a:xfrm>
            <a:off x="5496675" y="3649775"/>
            <a:ext cx="813600" cy="5727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♪♪</a:t>
            </a:r>
            <a:endParaRPr sz="1800"/>
          </a:p>
        </p:txBody>
      </p:sp>
      <p:sp>
        <p:nvSpPr>
          <p:cNvPr id="204" name="Google Shape;204;p27"/>
          <p:cNvSpPr/>
          <p:nvPr/>
        </p:nvSpPr>
        <p:spPr>
          <a:xfrm flipH="1">
            <a:off x="2992900" y="3649775"/>
            <a:ext cx="813600" cy="5727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/>
              <a:t>♪♪</a:t>
            </a:r>
            <a:endParaRPr sz="1800"/>
          </a:p>
        </p:txBody>
      </p:sp>
      <p:sp>
        <p:nvSpPr>
          <p:cNvPr id="205" name="Google Shape;205;p27"/>
          <p:cNvSpPr/>
          <p:nvPr/>
        </p:nvSpPr>
        <p:spPr>
          <a:xfrm>
            <a:off x="3508250" y="4089450"/>
            <a:ext cx="1031134" cy="833290"/>
          </a:xfrm>
          <a:custGeom>
            <a:avLst/>
            <a:gdLst/>
            <a:ahLst/>
            <a:cxnLst/>
            <a:rect l="l" t="t" r="r" b="b"/>
            <a:pathLst>
              <a:path w="38999" h="31936" extrusionOk="0">
                <a:moveTo>
                  <a:pt x="13819" y="0"/>
                </a:moveTo>
                <a:lnTo>
                  <a:pt x="38999" y="8291"/>
                </a:lnTo>
                <a:lnTo>
                  <a:pt x="37771" y="21188"/>
                </a:lnTo>
                <a:lnTo>
                  <a:pt x="17504" y="31936"/>
                </a:lnTo>
                <a:lnTo>
                  <a:pt x="0" y="16582"/>
                </a:lnTo>
                <a:lnTo>
                  <a:pt x="3378" y="67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06" name="Google Shape;206;p27"/>
          <p:cNvSpPr/>
          <p:nvPr/>
        </p:nvSpPr>
        <p:spPr>
          <a:xfrm>
            <a:off x="4689425" y="4124375"/>
            <a:ext cx="974975" cy="798400"/>
          </a:xfrm>
          <a:custGeom>
            <a:avLst/>
            <a:gdLst/>
            <a:ahLst/>
            <a:cxnLst/>
            <a:rect l="l" t="t" r="r" b="b"/>
            <a:pathLst>
              <a:path w="38999" h="31936" extrusionOk="0">
                <a:moveTo>
                  <a:pt x="13819" y="0"/>
                </a:moveTo>
                <a:lnTo>
                  <a:pt x="38999" y="8291"/>
                </a:lnTo>
                <a:lnTo>
                  <a:pt x="37771" y="21188"/>
                </a:lnTo>
                <a:lnTo>
                  <a:pt x="17504" y="31936"/>
                </a:lnTo>
                <a:lnTo>
                  <a:pt x="0" y="16582"/>
                </a:lnTo>
                <a:lnTo>
                  <a:pt x="3378" y="675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pic>
        <p:nvPicPr>
          <p:cNvPr id="207" name="Google Shape;20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559850" y="4350075"/>
            <a:ext cx="68724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7"/>
          <p:cNvSpPr/>
          <p:nvPr/>
        </p:nvSpPr>
        <p:spPr>
          <a:xfrm>
            <a:off x="5345425" y="4422075"/>
            <a:ext cx="414558" cy="428706"/>
          </a:xfrm>
          <a:prstGeom prst="irregularSeal2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0000"/>
              </a:solidFill>
            </a:endParaRPr>
          </a:p>
        </p:txBody>
      </p:sp>
      <p:pic>
        <p:nvPicPr>
          <p:cNvPr id="209" name="Google Shape;20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0775" y="4222475"/>
            <a:ext cx="949376" cy="683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4570138" y="4294551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4.　まとめと反省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4.　まとめ・反省</a:t>
            </a:r>
            <a:endParaRPr/>
          </a:p>
        </p:txBody>
      </p:sp>
      <p:sp>
        <p:nvSpPr>
          <p:cNvPr id="221" name="Google Shape;221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単体テストを終えても結合テストで問題が起こった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例えば、難易度の高いコースCで停止するためにライントレースでセンサ感度を修正したため、他の反転をする関数が上手く動かないなど。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通信の実装に膨大な時間がかかった、バッファの理解不足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Zumoの使用状況が渋滞した</a:t>
            </a:r>
            <a:endParaRPr/>
          </a:p>
        </p:txBody>
      </p:sp>
      <p:sp>
        <p:nvSpPr>
          <p:cNvPr id="222" name="Google Shape;222;p29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スライド作成担当：全員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5.　実演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目次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AutoNum type="arabicPeriod"/>
            </a:pPr>
            <a:r>
              <a:rPr lang="ja">
                <a:solidFill>
                  <a:schemeClr val="accent2"/>
                </a:solidFill>
              </a:rPr>
              <a:t>要求事項・担当割り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AutoNum type="arabicPeriod"/>
            </a:pPr>
            <a:r>
              <a:rPr lang="ja">
                <a:solidFill>
                  <a:schemeClr val="accent2"/>
                </a:solidFill>
              </a:rPr>
              <a:t>システム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AutoNum type="arabicPeriod"/>
            </a:pPr>
            <a:r>
              <a:rPr lang="ja">
                <a:solidFill>
                  <a:schemeClr val="accent2"/>
                </a:solidFill>
              </a:rPr>
              <a:t>工夫点・考察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-"/>
            </a:pPr>
            <a:r>
              <a:rPr lang="ja">
                <a:solidFill>
                  <a:schemeClr val="accent2"/>
                </a:solidFill>
              </a:rPr>
              <a:t>行動制御部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-"/>
            </a:pPr>
            <a:r>
              <a:rPr lang="ja">
                <a:solidFill>
                  <a:schemeClr val="accent2"/>
                </a:solidFill>
              </a:rPr>
              <a:t>ライントレース制御部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-"/>
            </a:pPr>
            <a:r>
              <a:rPr lang="ja">
                <a:solidFill>
                  <a:schemeClr val="accent2"/>
                </a:solidFill>
              </a:rPr>
              <a:t>加速度制御部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-"/>
            </a:pPr>
            <a:r>
              <a:rPr lang="ja">
                <a:solidFill>
                  <a:schemeClr val="accent2"/>
                </a:solidFill>
              </a:rPr>
              <a:t>通信制御部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AutoNum type="arabicPeriod"/>
            </a:pPr>
            <a:r>
              <a:rPr lang="ja">
                <a:solidFill>
                  <a:schemeClr val="accent2"/>
                </a:solidFill>
              </a:rPr>
              <a:t>まとめ・反省点</a:t>
            </a:r>
            <a:endParaRPr>
              <a:solidFill>
                <a:schemeClr val="accent2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AutoNum type="arabicPeriod"/>
            </a:pPr>
            <a:r>
              <a:rPr lang="ja">
                <a:solidFill>
                  <a:schemeClr val="accent2"/>
                </a:solidFill>
              </a:rPr>
              <a:t>実演</a:t>
            </a:r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1.　要求事項・担当割り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1.　要求事項・担当割り</a:t>
            </a:r>
            <a:endParaRPr/>
          </a:p>
        </p:txBody>
      </p:sp>
      <p:sp>
        <p:nvSpPr>
          <p:cNvPr id="73" name="Google Shape;73;p16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dirty="0">
                <a:solidFill>
                  <a:schemeClr val="dk1"/>
                </a:solidFill>
              </a:rPr>
              <a:t>スライド作成担当：</a:t>
            </a:r>
            <a:r>
              <a:rPr lang="ja-JP" altLang="en-US" dirty="0">
                <a:solidFill>
                  <a:schemeClr val="dk1"/>
                </a:solidFill>
              </a:rPr>
              <a:t>全員</a:t>
            </a:r>
            <a:endParaRPr dirty="0">
              <a:solidFill>
                <a:schemeClr val="dk1"/>
              </a:solidFill>
            </a:endParaRPr>
          </a:p>
        </p:txBody>
      </p:sp>
      <p:graphicFrame>
        <p:nvGraphicFramePr>
          <p:cNvPr id="74" name="Google Shape;74;p16"/>
          <p:cNvGraphicFramePr/>
          <p:nvPr/>
        </p:nvGraphicFramePr>
        <p:xfrm>
          <a:off x="311700" y="1064525"/>
          <a:ext cx="8520625" cy="3695125"/>
        </p:xfrm>
        <a:graphic>
          <a:graphicData uri="http://schemas.openxmlformats.org/drawingml/2006/table">
            <a:tbl>
              <a:tblPr>
                <a:noFill/>
                <a:tableStyleId>{BFE2E556-F9ED-4B09-87A5-B072B00D41DF}</a:tableStyleId>
              </a:tblPr>
              <a:tblGrid>
                <a:gridCol w="5835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0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ライントレース制御部（反転する）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加速度センサ制御部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1TE20106G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久保俊介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通信制御部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加速度センサ制御部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1TE20134K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黒川怜雄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ライントレース制御部（ライントレースする、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停止線で停止する）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1TE20137W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柳鷹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通信制御部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1TE20145W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瀧口諒久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39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行動制御部</a:t>
                      </a:r>
                      <a:endParaRPr sz="1800">
                        <a:solidFill>
                          <a:schemeClr val="accent2"/>
                        </a:solidFill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1TE20169K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ja" sz="1800">
                          <a:solidFill>
                            <a:schemeClr val="accent2"/>
                          </a:solidFill>
                        </a:rPr>
                        <a:t>金丸大輝</a:t>
                      </a:r>
                      <a:endParaRPr sz="500"/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2.　システム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475" y="1384338"/>
            <a:ext cx="4432650" cy="2497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14075"/>
            <a:ext cx="3830799" cy="211535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2.　システム </a:t>
            </a:r>
            <a:endParaRPr/>
          </a:p>
        </p:txBody>
      </p:sp>
      <p:sp>
        <p:nvSpPr>
          <p:cNvPr id="87" name="Google Shape;87;p18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スライド作成担当：柳&amp;黒川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2199" y="1514075"/>
            <a:ext cx="2937129" cy="211534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/>
        </p:nvSpPr>
        <p:spPr>
          <a:xfrm>
            <a:off x="6279063" y="4255500"/>
            <a:ext cx="110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救助車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1896100" y="4255500"/>
            <a:ext cx="110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自家用車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3285700" y="3682800"/>
            <a:ext cx="856800" cy="572700"/>
          </a:xfrm>
          <a:prstGeom prst="wedgeRectCallout">
            <a:avLst>
              <a:gd name="adj1" fmla="val -148559"/>
              <a:gd name="adj2" fmla="val -81805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700" b="1">
                <a:solidFill>
                  <a:srgbClr val="FF0000"/>
                </a:solidFill>
              </a:rPr>
              <a:t>HELP!</a:t>
            </a:r>
            <a:endParaRPr sz="1700" b="1">
              <a:solidFill>
                <a:srgbClr val="FF0000"/>
              </a:solidFill>
            </a:endParaRPr>
          </a:p>
        </p:txBody>
      </p:sp>
      <p:sp>
        <p:nvSpPr>
          <p:cNvPr id="92" name="Google Shape;92;p18"/>
          <p:cNvSpPr/>
          <p:nvPr/>
        </p:nvSpPr>
        <p:spPr>
          <a:xfrm>
            <a:off x="4142500" y="1384350"/>
            <a:ext cx="1378500" cy="702300"/>
          </a:xfrm>
          <a:prstGeom prst="wedgeRectCallout">
            <a:avLst>
              <a:gd name="adj1" fmla="val 56125"/>
              <a:gd name="adj2" fmla="val 20572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1700" b="1">
                <a:solidFill>
                  <a:srgbClr val="FF0000"/>
                </a:solidFill>
              </a:rPr>
              <a:t>HOLD ON THERE!</a:t>
            </a:r>
            <a:endParaRPr sz="1700" b="1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3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3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300"/>
                            </p:stCondLst>
                            <p:childTnLst>
                              <p:par>
                                <p:cTn id="16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3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/>
          <p:nvPr/>
        </p:nvSpPr>
        <p:spPr>
          <a:xfrm>
            <a:off x="311700" y="1144938"/>
            <a:ext cx="8520600" cy="34875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9"/>
          <p:cNvSpPr/>
          <p:nvPr/>
        </p:nvSpPr>
        <p:spPr>
          <a:xfrm>
            <a:off x="2338050" y="1904988"/>
            <a:ext cx="4467900" cy="1967400"/>
          </a:xfrm>
          <a:prstGeom prst="flowChartAlternateProcess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4535676" y="3391076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2.　システム </a:t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スライド作成担当：柳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p19"/>
          <p:cNvSpPr/>
          <p:nvPr/>
        </p:nvSpPr>
        <p:spPr>
          <a:xfrm>
            <a:off x="4360475" y="3608125"/>
            <a:ext cx="122700" cy="506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9"/>
          <p:cNvSpPr/>
          <p:nvPr/>
        </p:nvSpPr>
        <p:spPr>
          <a:xfrm>
            <a:off x="4648750" y="3608125"/>
            <a:ext cx="122700" cy="506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4360475" y="1641700"/>
            <a:ext cx="122700" cy="506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9"/>
          <p:cNvSpPr/>
          <p:nvPr/>
        </p:nvSpPr>
        <p:spPr>
          <a:xfrm>
            <a:off x="4648750" y="1641700"/>
            <a:ext cx="122700" cy="5067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9"/>
          <p:cNvSpPr/>
          <p:nvPr/>
        </p:nvSpPr>
        <p:spPr>
          <a:xfrm>
            <a:off x="4771450" y="1532350"/>
            <a:ext cx="391500" cy="72540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9"/>
          <p:cNvSpPr/>
          <p:nvPr/>
        </p:nvSpPr>
        <p:spPr>
          <a:xfrm>
            <a:off x="4771450" y="1532350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9"/>
          <p:cNvSpPr/>
          <p:nvPr/>
        </p:nvSpPr>
        <p:spPr>
          <a:xfrm>
            <a:off x="4771450" y="1811031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4771450" y="2089712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/>
          <p:nvPr/>
        </p:nvSpPr>
        <p:spPr>
          <a:xfrm>
            <a:off x="5014454" y="1532350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9"/>
          <p:cNvSpPr/>
          <p:nvPr/>
        </p:nvSpPr>
        <p:spPr>
          <a:xfrm>
            <a:off x="5014454" y="1811031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5014454" y="2089712"/>
            <a:ext cx="148500" cy="168000"/>
          </a:xfrm>
          <a:prstGeom prst="flowChartConnector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4928254" y="1811026"/>
            <a:ext cx="1037133" cy="57270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4" name="Google Shape;11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11375" y="3329674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5857301" y="2546814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2226800" y="2602349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7" name="Google Shape;11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3521900" y="1904999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8" name="Google Shape;11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50225" y="1329999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1926" y="3902376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774801" y="1274476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21" name="Google Shape;12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3686750" y="3902374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22" name="Google Shape;122;p19"/>
          <p:cNvSpPr/>
          <p:nvPr/>
        </p:nvSpPr>
        <p:spPr>
          <a:xfrm>
            <a:off x="4711300" y="2368375"/>
            <a:ext cx="511800" cy="252600"/>
          </a:xfrm>
          <a:prstGeom prst="wedgeRectCallout">
            <a:avLst>
              <a:gd name="adj1" fmla="val 49448"/>
              <a:gd name="adj2" fmla="val -188302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 b="1">
                <a:solidFill>
                  <a:srgbClr val="FF0000"/>
                </a:solidFill>
              </a:rPr>
              <a:t>HELP!</a:t>
            </a:r>
            <a:endParaRPr sz="700" b="1">
              <a:solidFill>
                <a:srgbClr val="FF0000"/>
              </a:solidFill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2983025" y="3063749"/>
            <a:ext cx="795300" cy="252600"/>
          </a:xfrm>
          <a:prstGeom prst="wedgeRectCallout">
            <a:avLst>
              <a:gd name="adj1" fmla="val 43665"/>
              <a:gd name="adj2" fmla="val 205819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700" b="1">
                <a:solidFill>
                  <a:srgbClr val="FF0000"/>
                </a:solidFill>
              </a:rPr>
              <a:t>HOLD ON THERE!</a:t>
            </a:r>
            <a:endParaRPr sz="700" b="1">
              <a:solidFill>
                <a:srgbClr val="FF0000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5013000" y="3032350"/>
            <a:ext cx="644700" cy="3588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スタート(1)</a:t>
            </a:r>
            <a:endParaRPr sz="500"/>
          </a:p>
        </p:txBody>
      </p:sp>
      <p:sp>
        <p:nvSpPr>
          <p:cNvPr id="125" name="Google Shape;125;p19"/>
          <p:cNvSpPr/>
          <p:nvPr/>
        </p:nvSpPr>
        <p:spPr>
          <a:xfrm>
            <a:off x="5695475" y="3495475"/>
            <a:ext cx="960300" cy="312300"/>
          </a:xfrm>
          <a:prstGeom prst="wedgeRoundRectCallout">
            <a:avLst>
              <a:gd name="adj1" fmla="val 25224"/>
              <a:gd name="adj2" fmla="val -97770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ライントレースで移動(2)</a:t>
            </a:r>
            <a:endParaRPr sz="500"/>
          </a:p>
        </p:txBody>
      </p:sp>
      <p:sp>
        <p:nvSpPr>
          <p:cNvPr id="126" name="Google Shape;126;p19"/>
          <p:cNvSpPr/>
          <p:nvPr/>
        </p:nvSpPr>
        <p:spPr>
          <a:xfrm>
            <a:off x="5965375" y="2148400"/>
            <a:ext cx="683700" cy="312300"/>
          </a:xfrm>
          <a:prstGeom prst="wedgeRoundRectCallout">
            <a:avLst>
              <a:gd name="adj1" fmla="val -57927"/>
              <a:gd name="adj2" fmla="val -79139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衝突！停車(3)</a:t>
            </a:r>
            <a:endParaRPr sz="500"/>
          </a:p>
        </p:txBody>
      </p:sp>
      <p:sp>
        <p:nvSpPr>
          <p:cNvPr id="127" name="Google Shape;127;p19"/>
          <p:cNvSpPr/>
          <p:nvPr/>
        </p:nvSpPr>
        <p:spPr>
          <a:xfrm>
            <a:off x="3310874" y="2700513"/>
            <a:ext cx="1006200" cy="312300"/>
          </a:xfrm>
          <a:prstGeom prst="wedgeRoundRectCallout">
            <a:avLst>
              <a:gd name="adj1" fmla="val 88645"/>
              <a:gd name="adj2" fmla="val 4639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救助依頼メッセージ通信(4)</a:t>
            </a:r>
            <a:endParaRPr sz="500"/>
          </a:p>
        </p:txBody>
      </p:sp>
      <p:cxnSp>
        <p:nvCxnSpPr>
          <p:cNvPr id="128" name="Google Shape;128;p19"/>
          <p:cNvCxnSpPr>
            <a:stCxn id="113" idx="0"/>
            <a:endCxn id="114" idx="0"/>
          </p:cNvCxnSpPr>
          <p:nvPr/>
        </p:nvCxnSpPr>
        <p:spPr>
          <a:xfrm flipH="1">
            <a:off x="4008921" y="2383727"/>
            <a:ext cx="1437900" cy="94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29" name="Google Shape;129;p19"/>
          <p:cNvSpPr/>
          <p:nvPr/>
        </p:nvSpPr>
        <p:spPr>
          <a:xfrm>
            <a:off x="2770225" y="3367275"/>
            <a:ext cx="644700" cy="358800"/>
          </a:xfrm>
          <a:prstGeom prst="wedgeRoundRectCallout">
            <a:avLst>
              <a:gd name="adj1" fmla="val 88305"/>
              <a:gd name="adj2" fmla="val 57776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スタート(5)</a:t>
            </a:r>
            <a:endParaRPr sz="500"/>
          </a:p>
        </p:txBody>
      </p:sp>
      <p:sp>
        <p:nvSpPr>
          <p:cNvPr id="130" name="Google Shape;130;p19"/>
          <p:cNvSpPr/>
          <p:nvPr/>
        </p:nvSpPr>
        <p:spPr>
          <a:xfrm>
            <a:off x="2612425" y="2281925"/>
            <a:ext cx="960300" cy="312300"/>
          </a:xfrm>
          <a:prstGeom prst="wedgeRoundRectCallout">
            <a:avLst>
              <a:gd name="adj1" fmla="val -27054"/>
              <a:gd name="adj2" fmla="val 89505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ライントレースで移動(6)</a:t>
            </a:r>
            <a:endParaRPr sz="500"/>
          </a:p>
        </p:txBody>
      </p:sp>
      <p:sp>
        <p:nvSpPr>
          <p:cNvPr id="131" name="Google Shape;131;p19"/>
          <p:cNvSpPr/>
          <p:nvPr/>
        </p:nvSpPr>
        <p:spPr>
          <a:xfrm>
            <a:off x="4037075" y="2398225"/>
            <a:ext cx="644700" cy="252600"/>
          </a:xfrm>
          <a:prstGeom prst="wedgeRoundRectCallout">
            <a:avLst>
              <a:gd name="adj1" fmla="val -9010"/>
              <a:gd name="adj2" fmla="val -100688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到着！停車(7)</a:t>
            </a:r>
            <a:endParaRPr sz="500"/>
          </a:p>
        </p:txBody>
      </p:sp>
      <p:cxnSp>
        <p:nvCxnSpPr>
          <p:cNvPr id="132" name="Google Shape;132;p19"/>
          <p:cNvCxnSpPr>
            <a:endCxn id="113" idx="2"/>
          </p:cNvCxnSpPr>
          <p:nvPr/>
        </p:nvCxnSpPr>
        <p:spPr>
          <a:xfrm rot="10800000" flipH="1">
            <a:off x="3953721" y="1811026"/>
            <a:ext cx="1493100" cy="92700"/>
          </a:xfrm>
          <a:prstGeom prst="curvedConnector4">
            <a:avLst>
              <a:gd name="adj1" fmla="val 15416"/>
              <a:gd name="adj2" fmla="val 521576"/>
            </a:avLst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triangle" w="med" len="med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cxnSp>
      <p:sp>
        <p:nvSpPr>
          <p:cNvPr id="133" name="Google Shape;133;p19"/>
          <p:cNvSpPr/>
          <p:nvPr/>
        </p:nvSpPr>
        <p:spPr>
          <a:xfrm>
            <a:off x="3521900" y="1245713"/>
            <a:ext cx="1081500" cy="168000"/>
          </a:xfrm>
          <a:prstGeom prst="wedgeRoundRectCallout">
            <a:avLst>
              <a:gd name="adj1" fmla="val 31796"/>
              <a:gd name="adj2" fmla="val 90424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/>
              <a:t>救助信号、メッセージ通信(8)</a:t>
            </a:r>
            <a:endParaRPr sz="500"/>
          </a:p>
        </p:txBody>
      </p:sp>
      <p:sp>
        <p:nvSpPr>
          <p:cNvPr id="134" name="Google Shape;134;p19"/>
          <p:cNvSpPr/>
          <p:nvPr/>
        </p:nvSpPr>
        <p:spPr>
          <a:xfrm>
            <a:off x="5281675" y="1258225"/>
            <a:ext cx="683700" cy="312300"/>
          </a:xfrm>
          <a:prstGeom prst="wedgeRoundRectCallout">
            <a:avLst>
              <a:gd name="adj1" fmla="val 56670"/>
              <a:gd name="adj2" fmla="val 14161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反転(9)</a:t>
            </a:r>
            <a:endParaRPr sz="500">
              <a:solidFill>
                <a:srgbClr val="0000FF"/>
              </a:solidFill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2227025" y="1258225"/>
            <a:ext cx="683700" cy="312300"/>
          </a:xfrm>
          <a:prstGeom prst="wedgeRoundRectCallout">
            <a:avLst>
              <a:gd name="adj1" fmla="val 56670"/>
              <a:gd name="adj2" fmla="val 14161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反転(9)</a:t>
            </a:r>
            <a:endParaRPr sz="500">
              <a:solidFill>
                <a:srgbClr val="0000FF"/>
              </a:solidFill>
            </a:endParaRPr>
          </a:p>
        </p:txBody>
      </p:sp>
      <p:sp>
        <p:nvSpPr>
          <p:cNvPr id="136" name="Google Shape;136;p19"/>
          <p:cNvSpPr/>
          <p:nvPr/>
        </p:nvSpPr>
        <p:spPr>
          <a:xfrm>
            <a:off x="7613550" y="2148400"/>
            <a:ext cx="1081500" cy="312300"/>
          </a:xfrm>
          <a:prstGeom prst="wedgeRoundRectCallout">
            <a:avLst>
              <a:gd name="adj1" fmla="val -45806"/>
              <a:gd name="adj2" fmla="val 123215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ライントレースで戻る(10)</a:t>
            </a:r>
            <a:endParaRPr sz="500">
              <a:solidFill>
                <a:srgbClr val="0000FF"/>
              </a:solidFill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6524538" y="2591739"/>
            <a:ext cx="1213548" cy="6837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8" name="Google Shape;138;p19"/>
          <p:cNvSpPr/>
          <p:nvPr/>
        </p:nvSpPr>
        <p:spPr>
          <a:xfrm>
            <a:off x="635275" y="2148400"/>
            <a:ext cx="1081500" cy="312300"/>
          </a:xfrm>
          <a:prstGeom prst="wedgeRoundRectCallout">
            <a:avLst>
              <a:gd name="adj1" fmla="val 56650"/>
              <a:gd name="adj2" fmla="val 132261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ライントレースで戻る(10)</a:t>
            </a:r>
            <a:endParaRPr sz="500">
              <a:solidFill>
                <a:srgbClr val="0000FF"/>
              </a:solidFill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1605525" y="2570337"/>
            <a:ext cx="795177" cy="57269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40" name="Google Shape;140;p19"/>
          <p:cNvSpPr/>
          <p:nvPr/>
        </p:nvSpPr>
        <p:spPr>
          <a:xfrm>
            <a:off x="5695475" y="4032575"/>
            <a:ext cx="1081500" cy="312300"/>
          </a:xfrm>
          <a:prstGeom prst="wedgeRoundRectCallout">
            <a:avLst>
              <a:gd name="adj1" fmla="val -63417"/>
              <a:gd name="adj2" fmla="val 2546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到着！停止(11)</a:t>
            </a:r>
            <a:endParaRPr sz="500">
              <a:solidFill>
                <a:srgbClr val="0000FF"/>
              </a:solidFill>
            </a:endParaRPr>
          </a:p>
        </p:txBody>
      </p:sp>
      <p:sp>
        <p:nvSpPr>
          <p:cNvPr id="141" name="Google Shape;141;p19"/>
          <p:cNvSpPr/>
          <p:nvPr/>
        </p:nvSpPr>
        <p:spPr>
          <a:xfrm>
            <a:off x="2438425" y="4086700"/>
            <a:ext cx="1081500" cy="312300"/>
          </a:xfrm>
          <a:prstGeom prst="wedgeRoundRectCallout">
            <a:avLst>
              <a:gd name="adj1" fmla="val 68093"/>
              <a:gd name="adj2" fmla="val 7337"/>
              <a:gd name="adj3" fmla="val 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 sz="500">
                <a:solidFill>
                  <a:srgbClr val="0000FF"/>
                </a:solidFill>
              </a:rPr>
              <a:t>到着！停止(11)</a:t>
            </a:r>
            <a:endParaRPr sz="5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3.　工夫点・考察　ー行動制御部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基本的な形はアクティビティ図、サンプルプログラムを参考にして作成した。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ライントレースなどの関数のほとんどをvoid型で定義していたが、int型にして1または0を返すようにすることで、簡潔にコードを記述することができた。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ja"/>
              <a:t>救助車のライントレースをそのまま自家用車に適用すると、衝突を検知することが困難になったので、常に衝突を感知しながらライントレースする関数を自家用車に適用した。</a:t>
            </a:r>
            <a:endParaRPr/>
          </a:p>
        </p:txBody>
      </p:sp>
      <p:sp>
        <p:nvSpPr>
          <p:cNvPr id="153" name="Google Shape;153;p21"/>
          <p:cNvSpPr txBox="1"/>
          <p:nvPr/>
        </p:nvSpPr>
        <p:spPr>
          <a:xfrm>
            <a:off x="61425" y="4759650"/>
            <a:ext cx="9082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ja">
                <a:solidFill>
                  <a:schemeClr val="dk1"/>
                </a:solidFill>
              </a:rPr>
              <a:t>スライド作成担当：金丸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1242</Words>
  <Application>Microsoft Office PowerPoint</Application>
  <PresentationFormat>画面に合わせる (16:9)</PresentationFormat>
  <Paragraphs>136</Paragraphs>
  <Slides>18</Slides>
  <Notes>18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1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0" baseType="lpstr">
      <vt:lpstr>Arial</vt:lpstr>
      <vt:lpstr>Simple Dark</vt:lpstr>
      <vt:lpstr>Robot-PBL 12班</vt:lpstr>
      <vt:lpstr>目次 </vt:lpstr>
      <vt:lpstr>1.　要求事項・担当割り</vt:lpstr>
      <vt:lpstr>1.　要求事項・担当割り</vt:lpstr>
      <vt:lpstr>2.　システム</vt:lpstr>
      <vt:lpstr>2.　システム </vt:lpstr>
      <vt:lpstr>2.　システム </vt:lpstr>
      <vt:lpstr>3.　工夫点・考察</vt:lpstr>
      <vt:lpstr>3.　工夫点・考察　ー行動制御部</vt:lpstr>
      <vt:lpstr>3.　工夫点・考察　ーライントレース制御部</vt:lpstr>
      <vt:lpstr>3.　工夫点・考察　ーライントレース制御部</vt:lpstr>
      <vt:lpstr>3.　工夫点・考察　ーライントレース制御部（反転）</vt:lpstr>
      <vt:lpstr>3.　工夫点・考察　ー加速度制御部</vt:lpstr>
      <vt:lpstr>3.　工夫点・考察　ー通信制御部</vt:lpstr>
      <vt:lpstr>3.　工夫点・考察　ー通信制御部</vt:lpstr>
      <vt:lpstr>4.　まとめと反省</vt:lpstr>
      <vt:lpstr>4.　まとめ・反省</vt:lpstr>
      <vt:lpstr>5.　実演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Robot-PBL 12班</dc:title>
  <cp:lastModifiedBy>柳 鷹</cp:lastModifiedBy>
  <cp:revision>1</cp:revision>
  <dcterms:modified xsi:type="dcterms:W3CDTF">2022-04-27T08:26:36Z</dcterms:modified>
</cp:coreProperties>
</file>